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357" r:id="rId16"/>
    <p:sldId id="358" r:id="rId17"/>
    <p:sldId id="296" r:id="rId18"/>
    <p:sldId id="297" r:id="rId19"/>
    <p:sldId id="359" r:id="rId20"/>
    <p:sldId id="301" r:id="rId21"/>
    <p:sldId id="302" r:id="rId22"/>
    <p:sldId id="303" r:id="rId23"/>
    <p:sldId id="304" r:id="rId24"/>
    <p:sldId id="350" r:id="rId25"/>
    <p:sldId id="305" r:id="rId26"/>
    <p:sldId id="308" r:id="rId27"/>
    <p:sldId id="306" r:id="rId28"/>
    <p:sldId id="309" r:id="rId29"/>
    <p:sldId id="310" r:id="rId30"/>
    <p:sldId id="311" r:id="rId31"/>
    <p:sldId id="312" r:id="rId32"/>
    <p:sldId id="313" r:id="rId33"/>
    <p:sldId id="314" r:id="rId34"/>
    <p:sldId id="351" r:id="rId35"/>
    <p:sldId id="315" r:id="rId36"/>
    <p:sldId id="316" r:id="rId37"/>
    <p:sldId id="318" r:id="rId38"/>
    <p:sldId id="352" r:id="rId39"/>
    <p:sldId id="353" r:id="rId40"/>
    <p:sldId id="319" r:id="rId41"/>
    <p:sldId id="354" r:id="rId42"/>
    <p:sldId id="355" r:id="rId43"/>
    <p:sldId id="356" r:id="rId44"/>
    <p:sldId id="320" r:id="rId45"/>
    <p:sldId id="283" r:id="rId46"/>
    <p:sldId id="265" r:id="rId47"/>
    <p:sldId id="277" r:id="rId48"/>
    <p:sldId id="285" r:id="rId49"/>
    <p:sldId id="276" r:id="rId50"/>
    <p:sldId id="271" r:id="rId51"/>
    <p:sldId id="280" r:id="rId52"/>
    <p:sldId id="274" r:id="rId53"/>
    <p:sldId id="264" r:id="rId54"/>
    <p:sldId id="267" r:id="rId55"/>
    <p:sldId id="263" r:id="rId56"/>
    <p:sldId id="261" r:id="rId57"/>
    <p:sldId id="281" r:id="rId58"/>
    <p:sldId id="266" r:id="rId59"/>
    <p:sldId id="258" r:id="rId60"/>
    <p:sldId id="268" r:id="rId61"/>
    <p:sldId id="278" r:id="rId62"/>
    <p:sldId id="282" r:id="rId63"/>
    <p:sldId id="270" r:id="rId64"/>
    <p:sldId id="269" r:id="rId65"/>
    <p:sldId id="273" r:id="rId66"/>
    <p:sldId id="272"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7340" autoAdjust="0"/>
  </p:normalViewPr>
  <p:slideViewPr>
    <p:cSldViewPr snapToGrid="0" showGuides="1">
      <p:cViewPr varScale="1">
        <p:scale>
          <a:sx n="86" d="100"/>
          <a:sy n="86" d="100"/>
        </p:scale>
        <p:origin x="629" y="6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extLst>
            <c:ext xmlns:c16="http://schemas.microsoft.com/office/drawing/2014/chart" uri="{C3380CC4-5D6E-409C-BE32-E72D297353CC}">
              <c16:uniqueId val="{00000000-FFE7-495A-BB43-CB3C982939F0}"/>
            </c:ext>
          </c:extLst>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Sheet1!$C$2:$C$7</c:f>
              <c:numCache>
                <c:formatCode>g/"通""用""格""式"</c:formatCode>
                <c:ptCount val="6"/>
                <c:pt idx="0">
                  <c:v>2.4</c:v>
                </c:pt>
                <c:pt idx="1">
                  <c:v>4.4000000000000004</c:v>
                </c:pt>
                <c:pt idx="2">
                  <c:v>1.8</c:v>
                </c:pt>
                <c:pt idx="3">
                  <c:v>2.8</c:v>
                </c:pt>
                <c:pt idx="4">
                  <c:v>5</c:v>
                </c:pt>
                <c:pt idx="5">
                  <c:v>4</c:v>
                </c:pt>
              </c:numCache>
            </c:numRef>
          </c:val>
          <c:smooth val="1"/>
          <c:extLst>
            <c:ext xmlns:c16="http://schemas.microsoft.com/office/drawing/2014/chart" uri="{C3380CC4-5D6E-409C-BE32-E72D297353CC}">
              <c16:uniqueId val="{00000001-FFE7-495A-BB43-CB3C982939F0}"/>
            </c:ext>
          </c:extLst>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Sheet1!$E$2:$E$7</c:f>
              <c:numCache>
                <c:formatCode>g/"通""用""格""式"</c:formatCode>
                <c:ptCount val="6"/>
                <c:pt idx="0">
                  <c:v>7</c:v>
                </c:pt>
                <c:pt idx="1">
                  <c:v>6</c:v>
                </c:pt>
                <c:pt idx="2">
                  <c:v>4</c:v>
                </c:pt>
                <c:pt idx="3">
                  <c:v>6</c:v>
                </c:pt>
                <c:pt idx="4">
                  <c:v>4</c:v>
                </c:pt>
                <c:pt idx="5">
                  <c:v>7</c:v>
                </c:pt>
              </c:numCache>
            </c:numRef>
          </c:val>
          <c:smooth val="1"/>
          <c:extLst>
            <c:ext xmlns:c16="http://schemas.microsoft.com/office/drawing/2014/chart" uri="{C3380CC4-5D6E-409C-BE32-E72D297353CC}">
              <c16:uniqueId val="{00000002-FFE7-495A-BB43-CB3C982939F0}"/>
            </c:ext>
          </c:extLst>
        </c:ser>
        <c:dLbls>
          <c:showLegendKey val="0"/>
          <c:showVal val="0"/>
          <c:showCatName val="0"/>
          <c:showSerName val="0"/>
          <c:showPercent val="0"/>
          <c:showBubbleSize val="0"/>
        </c:dLbls>
        <c:smooth val="0"/>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endParaRPr lang="zh-CN"/>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t>2020/12/10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53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t>58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t>64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3" Type="http://schemas.openxmlformats.org/officeDocument/2006/relationships/hyperlink" Target="&#25968;&#25454;&#24211;&#35774;&#35745;/&#25968;&#25454;&#24211;(&#39030;&#23618;)&#35774;&#35745;&#35828;&#26126;(DBDD)0.2.docx"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2.emf"/><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2.emf"/><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hyperlink" Target="&#35814;&#32454;&#35774;&#35745;/&#36719;&#20214;(&#32467;&#26500;)&#35774;&#35745;&#35828;&#26126;0.5.docx" TargetMode="Externa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29992;&#25143;&#25163;&#20876;0.3.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4.emf"/></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249712"/>
            <a:ext cx="6667500" cy="1847850"/>
          </a:xfrm>
          <a:prstGeom prst="rect">
            <a:avLst/>
          </a:prstGeom>
        </p:spPr>
      </p:pic>
      <p:pic>
        <p:nvPicPr>
          <p:cNvPr id="3" name="图片 2"/>
          <p:cNvPicPr>
            <a:picLocks noChangeAspect="1"/>
          </p:cNvPicPr>
          <p:nvPr/>
        </p:nvPicPr>
        <p:blipFill>
          <a:blip r:embed="rId3"/>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2"/>
          <a:stretch>
            <a:fillRect/>
          </a:stretch>
        </p:blipFill>
        <p:spPr>
          <a:xfrm>
            <a:off x="596684" y="1189606"/>
            <a:ext cx="4262034" cy="1301919"/>
          </a:xfrm>
          <a:prstGeom prst="rect">
            <a:avLst/>
          </a:prstGeom>
        </p:spPr>
      </p:pic>
      <p:pic>
        <p:nvPicPr>
          <p:cNvPr id="6" name="图片 5"/>
          <p:cNvPicPr>
            <a:picLocks noChangeAspect="1"/>
          </p:cNvPicPr>
          <p:nvPr/>
        </p:nvPicPr>
        <p:blipFill>
          <a:blip r:embed="rId3"/>
          <a:stretch>
            <a:fillRect/>
          </a:stretch>
        </p:blipFill>
        <p:spPr>
          <a:xfrm>
            <a:off x="616945" y="2491525"/>
            <a:ext cx="4221511" cy="1348544"/>
          </a:xfrm>
          <a:prstGeom prst="rect">
            <a:avLst/>
          </a:prstGeom>
        </p:spPr>
      </p:pic>
      <p:pic>
        <p:nvPicPr>
          <p:cNvPr id="7" name="图片 6"/>
          <p:cNvPicPr>
            <a:picLocks noChangeAspect="1"/>
          </p:cNvPicPr>
          <p:nvPr/>
        </p:nvPicPr>
        <p:blipFill>
          <a:blip r:embed="rId4"/>
          <a:stretch>
            <a:fillRect/>
          </a:stretch>
        </p:blipFill>
        <p:spPr>
          <a:xfrm>
            <a:off x="530909" y="3840069"/>
            <a:ext cx="4393581" cy="1396553"/>
          </a:xfrm>
          <a:prstGeom prst="rect">
            <a:avLst/>
          </a:prstGeom>
        </p:spPr>
      </p:pic>
      <p:pic>
        <p:nvPicPr>
          <p:cNvPr id="9" name="图片 8"/>
          <p:cNvPicPr>
            <a:picLocks noChangeAspect="1"/>
          </p:cNvPicPr>
          <p:nvPr/>
        </p:nvPicPr>
        <p:blipFill>
          <a:blip r:embed="rId5"/>
          <a:stretch>
            <a:fillRect/>
          </a:stretch>
        </p:blipFill>
        <p:spPr>
          <a:xfrm>
            <a:off x="530909" y="5302644"/>
            <a:ext cx="4307547" cy="1340800"/>
          </a:xfrm>
          <a:prstGeom prst="rect">
            <a:avLst/>
          </a:prstGeom>
        </p:spPr>
      </p:pic>
      <p:pic>
        <p:nvPicPr>
          <p:cNvPr id="13" name="图片 12"/>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p:cNvPicPr>
            <a:picLocks noChangeAspect="1"/>
          </p:cNvPicPr>
          <p:nvPr/>
        </p:nvPicPr>
        <p:blipFill>
          <a:blip r:embed="rId8"/>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882378"/>
            <a:ext cx="4415295" cy="1409137"/>
          </a:xfrm>
          <a:prstGeom prst="rect">
            <a:avLst/>
          </a:prstGeom>
        </p:spPr>
      </p:pic>
      <p:pic>
        <p:nvPicPr>
          <p:cNvPr id="3" name="图片 2"/>
          <p:cNvPicPr>
            <a:picLocks noChangeAspect="1"/>
          </p:cNvPicPr>
          <p:nvPr/>
        </p:nvPicPr>
        <p:blipFill>
          <a:blip r:embed="rId3"/>
          <a:stretch>
            <a:fillRect/>
          </a:stretch>
        </p:blipFill>
        <p:spPr>
          <a:xfrm>
            <a:off x="650739" y="3717671"/>
            <a:ext cx="4424956" cy="1576272"/>
          </a:xfrm>
          <a:prstGeom prst="rect">
            <a:avLst/>
          </a:prstGeom>
        </p:spPr>
      </p:pic>
      <p:pic>
        <p:nvPicPr>
          <p:cNvPr id="4" name="图片 3"/>
          <p:cNvPicPr>
            <a:picLocks noChangeAspect="1"/>
          </p:cNvPicPr>
          <p:nvPr/>
        </p:nvPicPr>
        <p:blipFill>
          <a:blip r:embed="rId4"/>
          <a:stretch>
            <a:fillRect/>
          </a:stretch>
        </p:blipFill>
        <p:spPr>
          <a:xfrm>
            <a:off x="5963769" y="3717671"/>
            <a:ext cx="4832518" cy="1576272"/>
          </a:xfrm>
          <a:prstGeom prst="rect">
            <a:avLst/>
          </a:prstGeom>
        </p:spPr>
      </p:pic>
      <p:pic>
        <p:nvPicPr>
          <p:cNvPr id="5" name="图片 4"/>
          <p:cNvPicPr>
            <a:picLocks noChangeAspect="1"/>
          </p:cNvPicPr>
          <p:nvPr/>
        </p:nvPicPr>
        <p:blipFill>
          <a:blip r:embed="rId5"/>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248745" y="248581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业务流图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extLst>
      <p:ext uri="{BB962C8B-B14F-4D97-AF65-F5344CB8AC3E}">
        <p14:creationId xmlns:p14="http://schemas.microsoft.com/office/powerpoint/2010/main" val="3496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业务流图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6">
            <a:extLst>
              <a:ext uri="{FF2B5EF4-FFF2-40B4-BE49-F238E27FC236}">
                <a16:creationId xmlns:a16="http://schemas.microsoft.com/office/drawing/2014/main" id="{D222DDBF-2FF2-4813-A965-3EEF4E2AC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92" y="1056067"/>
            <a:ext cx="7367316" cy="5425024"/>
          </a:xfrm>
          <a:prstGeom prst="rect">
            <a:avLst/>
          </a:prstGeom>
        </p:spPr>
      </p:pic>
    </p:spTree>
    <p:extLst>
      <p:ext uri="{BB962C8B-B14F-4D97-AF65-F5344CB8AC3E}">
        <p14:creationId xmlns:p14="http://schemas.microsoft.com/office/powerpoint/2010/main" val="1466389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91293" y="2512448"/>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数据库设计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3"/>
          <a:stretch>
            <a:fillRect/>
          </a:stretch>
        </p:blipFill>
        <p:spPr>
          <a:xfrm>
            <a:off x="3587115" y="366395"/>
            <a:ext cx="5017770" cy="61245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72130" y="942975"/>
            <a:ext cx="7985125" cy="5402580"/>
          </a:xfrm>
          <a:prstGeom prst="rect">
            <a:avLst/>
          </a:prstGeom>
        </p:spPr>
      </p:pic>
      <p:grpSp>
        <p:nvGrpSpPr>
          <p:cNvPr id="10" name="组合 6"/>
          <p:cNvGrpSpPr/>
          <p:nvPr/>
        </p:nvGrpSpPr>
        <p:grpSpPr bwMode="auto">
          <a:xfrm>
            <a:off x="436563" y="485775"/>
            <a:ext cx="3552825" cy="593725"/>
            <a:chOff x="465466" y="476672"/>
            <a:chExt cx="3552497" cy="593276"/>
          </a:xfrm>
        </p:grpSpPr>
        <p:sp>
          <p:nvSpPr>
            <p:cNvPr id="11" name="文本占位符 1">
              <a:hlinkClick r:id="rId3" action="ppaction://hlinkfile"/>
            </p:cNvPr>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hlinkClick r:id="rId3" action="ppaction://hlinkfile"/>
                </a:rPr>
                <a:t>数据库设计</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2214457"/>
            <a:ext cx="4006253" cy="1868802"/>
            <a:chOff x="4270972" y="-155793"/>
            <a:chExt cx="4006253" cy="1868802"/>
          </a:xfrm>
        </p:grpSpPr>
        <p:sp>
          <p:nvSpPr>
            <p:cNvPr id="20" name="TextBox 1"/>
            <p:cNvSpPr txBox="1"/>
            <p:nvPr/>
          </p:nvSpPr>
          <p:spPr>
            <a:xfrm>
              <a:off x="4316775" y="-15579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957874"/>
            <a:chOff x="4202475" y="1498783"/>
            <a:chExt cx="4074750" cy="957874"/>
          </a:xfrm>
        </p:grpSpPr>
        <p:sp>
          <p:nvSpPr>
            <p:cNvPr id="23" name="TextBox 1"/>
            <p:cNvSpPr txBox="1"/>
            <p:nvPr/>
          </p:nvSpPr>
          <p:spPr>
            <a:xfrm>
              <a:off x="4202475" y="205654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其他</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41913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362733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65391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6" name="TextBox 1"/>
          <p:cNvSpPr txBox="1"/>
          <p:nvPr/>
        </p:nvSpPr>
        <p:spPr>
          <a:xfrm>
            <a:off x="6348900" y="3400774"/>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1551940" y="1135380"/>
            <a:ext cx="3039110" cy="5517515"/>
          </a:xfrm>
          <a:prstGeom prst="rect">
            <a:avLst/>
          </a:prstGeom>
        </p:spPr>
      </p:pic>
      <p:pic>
        <p:nvPicPr>
          <p:cNvPr id="3" name="图片 2"/>
          <p:cNvPicPr>
            <a:picLocks noChangeAspect="1"/>
          </p:cNvPicPr>
          <p:nvPr/>
        </p:nvPicPr>
        <p:blipFill>
          <a:blip r:embed="rId5"/>
          <a:stretch>
            <a:fillRect/>
          </a:stretch>
        </p:blipFill>
        <p:spPr>
          <a:xfrm>
            <a:off x="4993005" y="1069975"/>
            <a:ext cx="3344545" cy="5737860"/>
          </a:xfrm>
          <a:prstGeom prst="rect">
            <a:avLst/>
          </a:prstGeom>
        </p:spPr>
      </p:pic>
      <p:pic>
        <p:nvPicPr>
          <p:cNvPr id="5" name="图片 4"/>
          <p:cNvPicPr>
            <a:picLocks noChangeAspect="1"/>
          </p:cNvPicPr>
          <p:nvPr/>
        </p:nvPicPr>
        <p:blipFill>
          <a:blip r:embed="rId6"/>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lstStyle/>
          <a:p>
            <a:r>
              <a:rPr lang="zh-CN" altLang="en-US"/>
              <a:t> 游戏加载流程图</a:t>
            </a:r>
          </a:p>
        </p:txBody>
      </p:sp>
      <p:sp>
        <p:nvSpPr>
          <p:cNvPr id="100" name="文本框 99"/>
          <p:cNvSpPr txBox="1"/>
          <p:nvPr/>
        </p:nvSpPr>
        <p:spPr>
          <a:xfrm>
            <a:off x="4224020" y="1791970"/>
            <a:ext cx="5415915" cy="286131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endParaRPr lang="zh-CN" sz="1200" b="0">
              <a:solidFill>
                <a:srgbClr val="333333"/>
              </a:solidFill>
              <a:latin typeface="Arial" panose="020B0604020202020204" pitchFamily="34" charset="0"/>
              <a:ea typeface="宋体" panose="02010600030101010101" pitchFamily="2" charset="-122"/>
            </a:endParaRPr>
          </a:p>
          <a:p>
            <a:pPr indent="0"/>
            <a:r>
              <a:rPr lang="zh-CN" sz="1200" b="0">
                <a:solidFill>
                  <a:srgbClr val="333333"/>
                </a:solidFill>
                <a:latin typeface="Arial" panose="020B0604020202020204" pitchFamily="34" charset="0"/>
                <a:ea typeface="宋体" panose="02010600030101010101" pitchFamily="2" charset="-122"/>
              </a:rPr>
              <a:t>屏幕开始读秒</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lstStyle/>
          <a:p>
            <a:r>
              <a:rPr lang="zh-CN" altLang="en-US"/>
              <a:t>游戏加载伪代码描述</a:t>
            </a:r>
          </a:p>
        </p:txBody>
      </p:sp>
      <p:sp>
        <p:nvSpPr>
          <p:cNvPr id="15" name="文本框 14"/>
          <p:cNvSpPr txBox="1"/>
          <p:nvPr/>
        </p:nvSpPr>
        <p:spPr>
          <a:xfrm>
            <a:off x="9897110" y="6053455"/>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1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lstStyle/>
          <a:p>
            <a:r>
              <a:rPr lang="zh-CN" altLang="en-US"/>
              <a:t>游戏避障功能盒图描述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a:t>
            </a:r>
          </a:p>
          <a:p>
            <a:pPr indent="0"/>
            <a:r>
              <a:rPr lang="zh-CN" sz="1200" b="0">
                <a:latin typeface="Times New Roman" panose="02020603050405020304" pitchFamily="18" charset="0"/>
                <a:ea typeface="宋体" panose="02010600030101010101" pitchFamily="2" charset="-122"/>
              </a:rPr>
              <a:t>从数据库读取好友玩家的排行和全球排行榜以及当前玩家的分数和排名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Users_Name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Users_Score</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显示好友玩家的排行和全球排行榜</a:t>
            </a:r>
          </a:p>
          <a:p>
            <a:pPr indent="0"/>
            <a:r>
              <a:rPr lang="zh-CN" sz="1200" b="0">
                <a:latin typeface="Times New Roman" panose="02020603050405020304" pitchFamily="18" charset="0"/>
                <a:ea typeface="宋体" panose="02010600030101010101" pitchFamily="2" charset="-122"/>
              </a:rPr>
              <a:t>显示自己的排名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lstStyle/>
          <a:p>
            <a:pPr algn="l">
              <a:buClrTx/>
              <a:buSzTx/>
              <a:buFontTx/>
            </a:pPr>
            <a:r>
              <a:rPr lang="zh-CN" sz="1600" b="0">
                <a:latin typeface="Cambria" panose="02040503050406030204" charset="0"/>
                <a:ea typeface="黑体" panose="02010609060101010101" charset="-122"/>
              </a:rPr>
              <a:t>排行榜流程图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lstStyle/>
          <a:p>
            <a:r>
              <a:rPr lang="zh-CN" sz="1600">
                <a:latin typeface="Cambria" panose="02040503050406030204" charset="0"/>
                <a:ea typeface="黑体" panose="02010609060101010101" charset="-122"/>
              </a:rPr>
              <a:t>排行榜界面原型</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6"/>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5093335" y="1194435"/>
            <a:ext cx="2667000" cy="5405120"/>
          </a:xfrm>
          <a:prstGeom prst="rect">
            <a:avLst/>
          </a:prstGeom>
        </p:spPr>
      </p:pic>
      <p:pic>
        <p:nvPicPr>
          <p:cNvPr id="3" name="图片 2"/>
          <p:cNvPicPr>
            <a:picLocks noChangeAspect="1"/>
          </p:cNvPicPr>
          <p:nvPr/>
        </p:nvPicPr>
        <p:blipFill>
          <a:blip r:embed="rId5"/>
          <a:stretch>
            <a:fillRect/>
          </a:stretch>
        </p:blipFill>
        <p:spPr>
          <a:xfrm>
            <a:off x="8892540" y="1120140"/>
            <a:ext cx="2677160" cy="5479415"/>
          </a:xfrm>
          <a:prstGeom prst="rect">
            <a:avLst/>
          </a:prstGeom>
        </p:spPr>
      </p:pic>
      <p:pic>
        <p:nvPicPr>
          <p:cNvPr id="5" name="图片 4"/>
          <p:cNvPicPr>
            <a:picLocks noChangeAspect="1"/>
          </p:cNvPicPr>
          <p:nvPr/>
        </p:nvPicPr>
        <p:blipFill>
          <a:blip r:embed="rId6"/>
          <a:stretch>
            <a:fillRect/>
          </a:stretch>
        </p:blipFill>
        <p:spPr>
          <a:xfrm>
            <a:off x="1134745" y="1193800"/>
            <a:ext cx="2957830" cy="548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lstStyle/>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rPr>
              <a:t>Begin</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从数据库读取物品相应信息，赋予对应数据，加载界面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Item_Price=Price*Discount</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If(Is_Own==True)</a:t>
            </a:r>
            <a:r>
              <a:rPr lang="zh-CN" sz="1200" b="0">
                <a:latin typeface="Times New Roman" panose="02020603050405020304" pitchFamily="18" charset="0"/>
                <a:ea typeface="宋体" panose="02010600030101010101" pitchFamily="2" charset="-122"/>
              </a:rPr>
              <a:t>购买选项暗，无法点击</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“购买”</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O</a:t>
            </a:r>
            <a:r>
              <a:rPr lang="en-US" sz="1200" b="0">
                <a:latin typeface="Times New Roman" panose="02020603050405020304" pitchFamily="18" charset="0"/>
                <a:ea typeface="宋体" panose="02010600030101010101" pitchFamily="2" charset="-122"/>
                <a:cs typeface="Times New Roman" panose="02020603050405020304" pitchFamily="18" charset="0"/>
              </a:rPr>
              <a:t>ut</a:t>
            </a:r>
            <a:r>
              <a:rPr lang="en-US" sz="1200" b="0">
                <a:latin typeface="Times New Roman" panose="02020603050405020304" pitchFamily="18" charset="0"/>
                <a:ea typeface="宋体" panose="02010600030101010101" pitchFamily="2" charset="-122"/>
              </a:rPr>
              <a:t>put</a:t>
            </a:r>
            <a:r>
              <a:rPr lang="zh-CN" sz="1200" b="0">
                <a:latin typeface="Times New Roman" panose="02020603050405020304" pitchFamily="18" charset="0"/>
                <a:ea typeface="宋体" panose="02010600030101010101" pitchFamily="2" charset="-122"/>
              </a:rPr>
              <a:t>确认购买选择界面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“确认”</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p>
          <a:p>
            <a:pPr indent="0"/>
            <a:r>
              <a:rPr lang="en-US" sz="1200" b="0">
                <a:latin typeface="Times New Roman" panose="02020603050405020304" pitchFamily="18" charset="0"/>
                <a:ea typeface="宋体" panose="02010600030101010101" pitchFamily="2" charset="-122"/>
              </a:rPr>
              <a:t>If (</a:t>
            </a:r>
            <a:r>
              <a:rPr lang="en-US" sz="1200" b="0">
                <a:latin typeface="Times New Roman" panose="02020603050405020304" pitchFamily="18" charset="0"/>
                <a:ea typeface="宋体" panose="02010600030101010101" pitchFamily="2" charset="-122"/>
                <a:cs typeface="Times New Roman" panose="02020603050405020304" pitchFamily="18" charset="0"/>
              </a:rPr>
              <a:t>gold</a:t>
            </a:r>
            <a:r>
              <a:rPr lang="en-US" sz="1200" b="0">
                <a:latin typeface="Times New Roman" panose="02020603050405020304" pitchFamily="18" charset="0"/>
                <a:ea typeface="宋体" panose="02010600030101010101" pitchFamily="2" charset="-122"/>
              </a:rPr>
              <a:t>&gt;=Item_Price</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a:t>
            </a:r>
            <a:r>
              <a:rPr lang="en-US" sz="1200" b="0">
                <a:latin typeface="Times New Roman" panose="02020603050405020304" pitchFamily="18" charset="0"/>
                <a:ea typeface="宋体" panose="02010600030101010101" pitchFamily="2" charset="-122"/>
                <a:cs typeface="Times New Roman" panose="02020603050405020304" pitchFamily="18" charset="0"/>
              </a:rPr>
              <a:t>hen{</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Output</a:t>
            </a:r>
            <a:r>
              <a:rPr lang="zh-CN" sz="1200" b="0">
                <a:latin typeface="Times New Roman" panose="02020603050405020304" pitchFamily="18" charset="0"/>
                <a:ea typeface="宋体" panose="02010600030101010101" pitchFamily="2" charset="-122"/>
              </a:rPr>
              <a:t>购买完成信息</a:t>
            </a:r>
          </a:p>
          <a:p>
            <a:pPr indent="0"/>
            <a:r>
              <a:rPr lang="zh-CN" sz="1200" b="0">
                <a:latin typeface="Times New Roman" panose="02020603050405020304" pitchFamily="18" charset="0"/>
                <a:ea typeface="宋体" panose="02010600030101010101" pitchFamily="2" charset="-122"/>
              </a:rPr>
              <a:t>扣除对应数值货币</a:t>
            </a:r>
          </a:p>
          <a:p>
            <a:pPr indent="0"/>
            <a:r>
              <a:rPr lang="zh-CN" sz="1200" b="0">
                <a:latin typeface="Times New Roman" panose="02020603050405020304" pitchFamily="18" charset="0"/>
                <a:ea typeface="宋体" panose="02010600030101010101" pitchFamily="2" charset="-122"/>
              </a:rPr>
              <a:t>将物品加入到玩家拥有的相对应的数据库中</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p>
          <a:p>
            <a:pPr indent="0"/>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Else output </a:t>
            </a:r>
            <a:r>
              <a:rPr lang="zh-CN" sz="1200" b="0">
                <a:latin typeface="Times New Roman" panose="02020603050405020304" pitchFamily="18" charset="0"/>
                <a:ea typeface="宋体" panose="02010600030101010101" pitchFamily="2" charset="-122"/>
              </a:rPr>
              <a:t>购买失败，玩家对应货币不足信息</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End if</a:t>
            </a:r>
          </a:p>
          <a:p>
            <a:pPr indent="0"/>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“取消”</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T</a:t>
            </a:r>
            <a:r>
              <a:rPr lang="en-US" sz="1200" b="0">
                <a:latin typeface="Times New Roman" panose="02020603050405020304" pitchFamily="18" charset="0"/>
                <a:ea typeface="宋体" panose="02010600030101010101" pitchFamily="2" charset="-122"/>
              </a:rPr>
              <a:t>hen </a:t>
            </a:r>
            <a:r>
              <a:rPr lang="zh-CN" sz="1200" b="0">
                <a:latin typeface="Times New Roman" panose="02020603050405020304" pitchFamily="18" charset="0"/>
                <a:ea typeface="宋体" panose="02010600030101010101" pitchFamily="2" charset="-122"/>
              </a:rPr>
              <a:t>关闭窗口，返回详情界面</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End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“返回”</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r>
              <a:rPr lang="zh-CN" sz="1200" b="0">
                <a:latin typeface="Times New Roman" panose="02020603050405020304" pitchFamily="18" charset="0"/>
                <a:ea typeface="宋体" panose="02010600030101010101" pitchFamily="2" charset="-122"/>
              </a:rPr>
              <a:t>返回商店总预览界面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en-US" sz="1200" b="0">
                <a:latin typeface="Times New Roman" panose="02020603050405020304" pitchFamily="18" charset="0"/>
                <a:ea typeface="宋体" panose="02010600030101010101" pitchFamily="2" charset="-122"/>
              </a:rPr>
              <a:t>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a:t>
            </a: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nd</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a:p>
        </p:txBody>
      </p:sp>
      <p:sp>
        <p:nvSpPr>
          <p:cNvPr id="5" name="文本框 4"/>
          <p:cNvSpPr txBox="1"/>
          <p:nvPr/>
        </p:nvSpPr>
        <p:spPr>
          <a:xfrm>
            <a:off x="6605905" y="5696585"/>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物品属性详情购买界面伪代码描述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4"/>
          <a:stretch>
            <a:fillRect/>
          </a:stretch>
        </p:blipFill>
        <p:spPr>
          <a:xfrm>
            <a:off x="7578725" y="476250"/>
            <a:ext cx="2886075" cy="6136005"/>
          </a:xfrm>
          <a:prstGeom prst="rect">
            <a:avLst/>
          </a:prstGeom>
        </p:spPr>
      </p:pic>
      <p:pic>
        <p:nvPicPr>
          <p:cNvPr id="5" name="图片 4"/>
          <p:cNvPicPr>
            <a:picLocks noChangeAspect="1"/>
          </p:cNvPicPr>
          <p:nvPr/>
        </p:nvPicPr>
        <p:blipFill>
          <a:blip r:embed="rId5"/>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数据库邮件信息表中接收者为该玩家的邮件</a:t>
            </a:r>
          </a:p>
          <a:p>
            <a:pPr indent="0"/>
            <a:r>
              <a:rPr lang="zh-CN" sz="1200" b="0">
                <a:ea typeface="宋体" panose="02010600030101010101" pitchFamily="2" charset="-122"/>
              </a:rPr>
              <a:t>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loop while </a:t>
            </a:r>
            <a:r>
              <a:rPr lang="zh-CN" sz="1200" b="0">
                <a:ea typeface="宋体" panose="02010600030101010101" pitchFamily="2" charset="-122"/>
              </a:rPr>
              <a:t>存在没有遍历结束的信件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endParaRPr lang="zh-CN" sz="1200" b="0">
              <a:ea typeface="宋体" panose="02010600030101010101" pitchFamily="2" charset="-122"/>
            </a:endParaRPr>
          </a:p>
          <a:p>
            <a:pPr indent="0"/>
            <a:r>
              <a:rPr lang="zh-CN" sz="1200" b="0">
                <a:ea typeface="宋体" panose="02010600030101010101" pitchFamily="2" charset="-122"/>
              </a:rPr>
              <a:t>加载该信件的名称</a:t>
            </a:r>
          </a:p>
          <a:p>
            <a:pPr indent="0"/>
            <a:r>
              <a:rPr lang="zh-CN" sz="1200" b="0">
                <a:ea typeface="宋体" panose="02010600030101010101" pitchFamily="2" charset="-122"/>
              </a:rPr>
              <a:t>加载该信件的内容</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Surplus_Date=Current_Date-Email_Date</a:t>
            </a:r>
            <a:endParaRPr lang="zh-CN" sz="1200" b="0">
              <a:ea typeface="宋体" panose="02010600030101010101" pitchFamily="2" charset="-122"/>
            </a:endParaRPr>
          </a:p>
          <a:p>
            <a:pPr indent="0"/>
            <a:r>
              <a:rPr lang="zh-CN" sz="1200" b="0">
                <a:ea typeface="宋体" panose="02010600030101010101" pitchFamily="2" charset="-122"/>
              </a:rPr>
              <a:t>加载剩余时间</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a:t>
            </a:r>
            <a:r>
              <a:rPr lang="zh-CN" sz="1200" b="0">
                <a:ea typeface="宋体" panose="02010600030101010101" pitchFamily="2" charset="-122"/>
              </a:rPr>
              <a:t>加载图片为信件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Is_read == true then </a:t>
            </a:r>
            <a:r>
              <a:rPr lang="zh-CN" sz="1200" b="0">
                <a:ea typeface="宋体" panose="02010600030101010101" pitchFamily="2" charset="-122"/>
              </a:rPr>
              <a:t>将该邮件背景渲染成灰色</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 </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lstStyle/>
          <a:p>
            <a:r>
              <a:rPr lang="zh-CN" altLang="en-US"/>
              <a:t>加载收件箱界面伪代码描述</a:t>
            </a:r>
          </a:p>
        </p:txBody>
      </p:sp>
      <p:pic>
        <p:nvPicPr>
          <p:cNvPr id="35"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lstStyle/>
          <a:p>
            <a:r>
              <a:rPr lang="zh-CN" altLang="en-US"/>
              <a:t>查看邮件流程图</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5"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2327910" y="584200"/>
            <a:ext cx="3130550" cy="6077585"/>
          </a:xfrm>
          <a:prstGeom prst="rect">
            <a:avLst/>
          </a:prstGeom>
        </p:spPr>
      </p:pic>
      <p:pic>
        <p:nvPicPr>
          <p:cNvPr id="3" name="图片 2"/>
          <p:cNvPicPr>
            <a:picLocks noChangeAspect="1"/>
          </p:cNvPicPr>
          <p:nvPr/>
        </p:nvPicPr>
        <p:blipFill>
          <a:blip r:embed="rId5"/>
          <a:stretch>
            <a:fillRect/>
          </a:stretch>
        </p:blipFill>
        <p:spPr>
          <a:xfrm>
            <a:off x="7355205" y="584200"/>
            <a:ext cx="3339465" cy="6469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lstStyle/>
          <a:p>
            <a:r>
              <a:rPr lang="zh-CN" altLang="en-US"/>
              <a:t>管理员发送邮件</a:t>
            </a:r>
            <a:r>
              <a:rPr lang="en-US" altLang="zh-CN"/>
              <a:t>PAD</a:t>
            </a:r>
            <a:r>
              <a:rPr lang="zh-CN" altLang="en-US"/>
              <a:t>图</a:t>
            </a:r>
          </a:p>
        </p:txBody>
      </p:sp>
      <p:sp>
        <p:nvSpPr>
          <p:cNvPr id="100" name="文本框 99"/>
          <p:cNvSpPr txBox="1"/>
          <p:nvPr/>
        </p:nvSpPr>
        <p:spPr>
          <a:xfrm>
            <a:off x="6384290" y="1768792"/>
            <a:ext cx="5080000" cy="304609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endParaRPr lang="zh-CN" sz="1200" b="0">
              <a:ea typeface="宋体" panose="02010600030101010101" pitchFamily="2" charset="-122"/>
            </a:endParaRPr>
          </a:p>
          <a:p>
            <a:pPr indent="0"/>
            <a:r>
              <a:rPr lang="zh-CN" sz="1200" b="0">
                <a:ea typeface="宋体" panose="02010600030101010101" pitchFamily="2" charset="-122"/>
              </a:rPr>
              <a:t>附件列表等于输入值</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Grant_Email_Title=Input()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Grant_Email_Content=Input()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生成邮件变量</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写入数据库</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lstStyle/>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2646822"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其他</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DD7E41DB-06ED-4A46-BCA7-6CF1BE20136F}"/>
              </a:ext>
            </a:extLst>
          </p:cNvPr>
          <p:cNvPicPr>
            <a:picLocks noChangeAspect="1"/>
          </p:cNvPicPr>
          <p:nvPr/>
        </p:nvPicPr>
        <p:blipFill>
          <a:blip r:embed="rId2"/>
          <a:stretch>
            <a:fillRect/>
          </a:stretch>
        </p:blipFill>
        <p:spPr>
          <a:xfrm>
            <a:off x="3829807" y="717250"/>
            <a:ext cx="3884888" cy="604400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CB10645A-FA84-458A-AC78-E872122D9822}"/>
              </a:ext>
            </a:extLst>
          </p:cNvPr>
          <p:cNvPicPr>
            <a:picLocks noChangeAspect="1"/>
          </p:cNvPicPr>
          <p:nvPr/>
        </p:nvPicPr>
        <p:blipFill>
          <a:blip r:embed="rId2"/>
          <a:stretch>
            <a:fillRect/>
          </a:stretch>
        </p:blipFill>
        <p:spPr>
          <a:xfrm>
            <a:off x="3714750" y="976544"/>
            <a:ext cx="4130505" cy="5790968"/>
          </a:xfrm>
          <a:prstGeom prst="rect">
            <a:avLst/>
          </a:prstGeom>
        </p:spPr>
      </p:pic>
    </p:spTree>
    <p:extLst>
      <p:ext uri="{BB962C8B-B14F-4D97-AF65-F5344CB8AC3E}">
        <p14:creationId xmlns:p14="http://schemas.microsoft.com/office/powerpoint/2010/main" val="3977824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5B9555B3-23A1-4E77-ABDC-01434D05EB89}"/>
              </a:ext>
            </a:extLst>
          </p:cNvPr>
          <p:cNvPicPr>
            <a:picLocks noChangeAspect="1"/>
          </p:cNvPicPr>
          <p:nvPr/>
        </p:nvPicPr>
        <p:blipFill>
          <a:blip r:embed="rId2"/>
          <a:stretch>
            <a:fillRect/>
          </a:stretch>
        </p:blipFill>
        <p:spPr>
          <a:xfrm>
            <a:off x="4017963" y="1069975"/>
            <a:ext cx="3672926" cy="5561860"/>
          </a:xfrm>
          <a:prstGeom prst="rect">
            <a:avLst/>
          </a:prstGeom>
        </p:spPr>
      </p:pic>
    </p:spTree>
    <p:extLst>
      <p:ext uri="{BB962C8B-B14F-4D97-AF65-F5344CB8AC3E}">
        <p14:creationId xmlns:p14="http://schemas.microsoft.com/office/powerpoint/2010/main" val="1060382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lvl="0" algn="ctr">
              <a:lnSpc>
                <a:spcPct val="200000"/>
              </a:lnSpc>
              <a:spcBef>
                <a:spcPct val="0"/>
              </a:spcBef>
              <a:buNone/>
            </a:pPr>
            <a:r>
              <a:rPr lang="en-US" altLang="zh-CN" sz="3600" dirty="0">
                <a:solidFill>
                  <a:prstClr val="black"/>
                </a:solidFill>
                <a:latin typeface="宋体" panose="02010600030101010101" pitchFamily="2" charset="-122"/>
                <a:ea typeface="等线" panose="02010600030101010101" pitchFamily="2" charset="-122"/>
              </a:rPr>
              <a:t>9</a:t>
            </a:r>
            <a:r>
              <a:rPr lang="zh-CN" altLang="en-US" sz="3600" dirty="0">
                <a:solidFill>
                  <a:prstClr val="black"/>
                </a:solidFill>
                <a:latin typeface="宋体" panose="02010600030101010101" pitchFamily="2" charset="-122"/>
                <a:ea typeface="等线" panose="02010600030101010101" pitchFamily="2" charset="-122"/>
              </a:rPr>
              <a:t>分</a:t>
            </a:r>
            <a:endParaRPr lang="en-US" altLang="zh-CN" sz="3600" dirty="0">
              <a:solidFill>
                <a:prstClr val="black"/>
              </a:solidFill>
              <a:latin typeface="宋体" panose="02010600030101010101" pitchFamily="2" charset="-122"/>
              <a:ea typeface="等线" panose="02010600030101010101" pitchFamily="2" charset="-122"/>
            </a:endParaRPr>
          </a:p>
          <a:p>
            <a:pPr algn="ct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1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8.8</a:t>
            </a:r>
            <a:r>
              <a:rPr lang="zh-CN" altLang="en-US" sz="3600" dirty="0">
                <a:latin typeface="宋体" panose="02010600030101010101" pitchFamily="2" charset="-122"/>
              </a:rPr>
              <a:t>分</a:t>
            </a: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8.9</a:t>
            </a:r>
            <a:r>
              <a:rPr lang="zh-CN" altLang="en-US" sz="3600" dirty="0">
                <a:latin typeface="宋体" panose="02010600030101010101" pitchFamily="2" charset="-122"/>
              </a:rPr>
              <a:t>分</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1878FFAD-A3AA-4EAE-80F5-76C9B2E63FB0}"/>
              </a:ext>
            </a:extLst>
          </p:cNvPr>
          <p:cNvGraphicFramePr>
            <a:graphicFrameLocks noGrp="1"/>
          </p:cNvGraphicFramePr>
          <p:nvPr>
            <p:extLst>
              <p:ext uri="{D42A27DB-BD31-4B8C-83A1-F6EECF244321}">
                <p14:modId xmlns:p14="http://schemas.microsoft.com/office/powerpoint/2010/main" val="1541570442"/>
              </p:ext>
            </p:extLst>
          </p:nvPr>
        </p:nvGraphicFramePr>
        <p:xfrm>
          <a:off x="1996735" y="1056067"/>
          <a:ext cx="8958309" cy="5590977"/>
        </p:xfrm>
        <a:graphic>
          <a:graphicData uri="http://schemas.openxmlformats.org/drawingml/2006/table">
            <a:tbl>
              <a:tblPr>
                <a:tableStyleId>{5C22544A-7EE6-4342-B048-85BDC9FD1C3A}</a:tableStyleId>
              </a:tblPr>
              <a:tblGrid>
                <a:gridCol w="2445169">
                  <a:extLst>
                    <a:ext uri="{9D8B030D-6E8A-4147-A177-3AD203B41FA5}">
                      <a16:colId xmlns:a16="http://schemas.microsoft.com/office/drawing/2014/main" val="2465162343"/>
                    </a:ext>
                  </a:extLst>
                </a:gridCol>
                <a:gridCol w="3453938">
                  <a:extLst>
                    <a:ext uri="{9D8B030D-6E8A-4147-A177-3AD203B41FA5}">
                      <a16:colId xmlns:a16="http://schemas.microsoft.com/office/drawing/2014/main" val="3916091956"/>
                    </a:ext>
                  </a:extLst>
                </a:gridCol>
                <a:gridCol w="2247801">
                  <a:extLst>
                    <a:ext uri="{9D8B030D-6E8A-4147-A177-3AD203B41FA5}">
                      <a16:colId xmlns:a16="http://schemas.microsoft.com/office/drawing/2014/main" val="1908532456"/>
                    </a:ext>
                  </a:extLst>
                </a:gridCol>
                <a:gridCol w="811401">
                  <a:extLst>
                    <a:ext uri="{9D8B030D-6E8A-4147-A177-3AD203B41FA5}">
                      <a16:colId xmlns:a16="http://schemas.microsoft.com/office/drawing/2014/main" val="3928557355"/>
                    </a:ext>
                  </a:extLst>
                </a:gridCol>
              </a:tblGrid>
              <a:tr h="264431">
                <a:tc gridSpan="4">
                  <a:txBody>
                    <a:bodyPr/>
                    <a:lstStyle/>
                    <a:p>
                      <a:pPr lvl="0" algn="ctr" fontAlgn="b"/>
                      <a:r>
                        <a:rPr lang="zh-CN" altLang="en-US" sz="1600" u="none" strike="noStrike" dirty="0">
                          <a:effectLst/>
                        </a:rPr>
                        <a:t>周诚信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72706068"/>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完成情况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加减分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1033650"/>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086721"/>
                  </a:ext>
                </a:extLst>
              </a:tr>
              <a:tr h="517365">
                <a:tc rowSpan="2">
                  <a:txBody>
                    <a:bodyPr/>
                    <a:lstStyle/>
                    <a:p>
                      <a:pPr lvl="0" algn="ctr" fontAlgn="ctr"/>
                      <a:r>
                        <a:rPr lang="zh-CN" altLang="en-US" sz="1600" u="none" strike="noStrike" dirty="0">
                          <a:effectLst/>
                        </a:rPr>
                        <a:t>第一阶段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完善总体设计文档</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文档撰写不充足，许多位置没有填写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5190267"/>
                  </a:ext>
                </a:extLst>
              </a:tr>
              <a:tr h="498090">
                <a:tc vMerge="1">
                  <a:txBody>
                    <a:bodyPr/>
                    <a:lstStyle/>
                    <a:p>
                      <a:endParaRPr lang="zh-CN" altLang="en-US"/>
                    </a:p>
                  </a:txBody>
                  <a:tcPr/>
                </a:tc>
                <a:tc>
                  <a:txBody>
                    <a:bodyPr/>
                    <a:lstStyle/>
                    <a:p>
                      <a:pPr lvl="0" algn="ctr" fontAlgn="b"/>
                      <a:r>
                        <a:rPr lang="zh-CN" altLang="en-US" sz="1600" u="none" strike="noStrike" dirty="0">
                          <a:effectLst/>
                        </a:rPr>
                        <a:t>制作</a:t>
                      </a:r>
                      <a:r>
                        <a:rPr lang="en-US" sz="1600" u="none" strike="noStrike" dirty="0">
                          <a:effectLst/>
                        </a:rPr>
                        <a:t>PPT</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初版</a:t>
                      </a:r>
                      <a:r>
                        <a:rPr lang="en-US" altLang="zh-CN" sz="1600" u="none" strike="noStrike" dirty="0">
                          <a:effectLst/>
                        </a:rPr>
                        <a:t>PPT</a:t>
                      </a:r>
                      <a:r>
                        <a:rPr lang="zh-CN" altLang="en-US" sz="1600" u="none" strike="noStrike" dirty="0">
                          <a:effectLst/>
                        </a:rPr>
                        <a:t>能过得去，额外任务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4362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9554214"/>
                  </a:ext>
                </a:extLst>
              </a:tr>
              <a:tr h="310418">
                <a:tc>
                  <a:txBody>
                    <a:bodyPr/>
                    <a:lstStyle/>
                    <a:p>
                      <a:pPr lvl="0" algn="ctr" fontAlgn="ctr"/>
                      <a:r>
                        <a:rPr lang="zh-CN" altLang="en-US" sz="1600" u="none" strike="noStrike" dirty="0">
                          <a:effectLst/>
                        </a:rPr>
                        <a:t>第二阶段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数据库设计文件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良好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327454"/>
                  </a:ext>
                </a:extLst>
              </a:tr>
              <a:tr h="563353">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文档和好友收件箱，管理员等模块的设详设计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完成情况一般，</a:t>
                      </a:r>
                      <a:r>
                        <a:rPr lang="en-US" altLang="zh-CN" sz="1600" u="none" strike="noStrike" dirty="0">
                          <a:effectLst/>
                        </a:rPr>
                        <a:t>PDL</a:t>
                      </a:r>
                      <a:r>
                        <a:rPr lang="zh-CN" altLang="en-US" sz="1600" u="none" strike="noStrike" dirty="0">
                          <a:effectLst/>
                        </a:rPr>
                        <a:t>伪码设计未完成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1600" u="none" strike="noStrike">
                          <a:effectLst/>
                        </a:rPr>
                        <a:t>-0.1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815144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191753"/>
                  </a:ext>
                </a:extLst>
              </a:tr>
              <a:tr h="563353">
                <a:tc rowSpan="2">
                  <a:txBody>
                    <a:bodyPr/>
                    <a:lstStyle/>
                    <a:p>
                      <a:pPr lvl="0" algn="ctr" fontAlgn="ctr"/>
                      <a:r>
                        <a:rPr lang="zh-CN" altLang="en-US" sz="1600" u="none" strike="noStrike">
                          <a:effectLst/>
                        </a:rPr>
                        <a:t>第三阶段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完成数据库文件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情况乐观，能够指导详细设计部分</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141435"/>
                  </a:ext>
                </a:extLst>
              </a:tr>
              <a:tr h="498090">
                <a:tc vMerge="1">
                  <a:txBody>
                    <a:bodyPr/>
                    <a:lstStyle/>
                    <a:p>
                      <a:endParaRPr lang="zh-CN" altLang="en-US"/>
                    </a:p>
                  </a:txBody>
                  <a:tcPr/>
                </a:tc>
                <a:tc>
                  <a:txBody>
                    <a:bodyPr/>
                    <a:lstStyle/>
                    <a:p>
                      <a:pPr lvl="0" algn="ctr" fontAlgn="b"/>
                      <a:r>
                        <a:rPr lang="zh-CN" altLang="en-US" sz="1600" u="none" strike="noStrike" dirty="0">
                          <a:effectLst/>
                        </a:rPr>
                        <a:t>好友收件箱，管理员等模块详细设计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完善，完成情况良好</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741692"/>
                  </a:ext>
                </a:extLst>
              </a:tr>
              <a:tr h="743304">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总体设计文档</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相较刘哲组还不够完善，有许多需要改进的地方</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9373975"/>
                  </a:ext>
                </a:extLst>
              </a:tr>
              <a:tr h="310418">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352920"/>
                  </a:ext>
                </a:extLst>
              </a:tr>
              <a:tr h="264431">
                <a:tc>
                  <a:txBody>
                    <a:bodyPr/>
                    <a:lstStyle/>
                    <a:p>
                      <a:pPr lvl="0" algn="ctr" fontAlgn="ctr"/>
                      <a:r>
                        <a:rPr lang="zh-CN" altLang="en-US" sz="1600" u="none" strike="noStrike">
                          <a:effectLst/>
                        </a:rPr>
                        <a:t>总分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lvl="0" algn="ctr" fontAlgn="ctr"/>
                      <a:r>
                        <a:rPr lang="en-US" altLang="zh-CN" sz="1600" u="none" strike="noStrike" dirty="0">
                          <a:effectLst/>
                        </a:rPr>
                        <a:t>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5548103"/>
                  </a:ext>
                </a:extLst>
              </a:tr>
            </a:tbl>
          </a:graphicData>
        </a:graphic>
      </p:graphicFrame>
    </p:spTree>
    <p:extLst>
      <p:ext uri="{BB962C8B-B14F-4D97-AF65-F5344CB8AC3E}">
        <p14:creationId xmlns:p14="http://schemas.microsoft.com/office/powerpoint/2010/main" val="4292725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3" name="表格 2">
            <a:extLst>
              <a:ext uri="{FF2B5EF4-FFF2-40B4-BE49-F238E27FC236}">
                <a16:creationId xmlns:a16="http://schemas.microsoft.com/office/drawing/2014/main" id="{AF51C6A1-E835-4CA7-8040-B461C6C01169}"/>
              </a:ext>
            </a:extLst>
          </p:cNvPr>
          <p:cNvGraphicFramePr>
            <a:graphicFrameLocks noGrp="1"/>
          </p:cNvGraphicFramePr>
          <p:nvPr>
            <p:extLst>
              <p:ext uri="{D42A27DB-BD31-4B8C-83A1-F6EECF244321}">
                <p14:modId xmlns:p14="http://schemas.microsoft.com/office/powerpoint/2010/main" val="2510860374"/>
              </p:ext>
            </p:extLst>
          </p:nvPr>
        </p:nvGraphicFramePr>
        <p:xfrm>
          <a:off x="1464816" y="1198486"/>
          <a:ext cx="9445840" cy="5183266"/>
        </p:xfrm>
        <a:graphic>
          <a:graphicData uri="http://schemas.openxmlformats.org/drawingml/2006/table">
            <a:tbl>
              <a:tblPr>
                <a:tableStyleId>{5C22544A-7EE6-4342-B048-85BDC9FD1C3A}</a:tableStyleId>
              </a:tblPr>
              <a:tblGrid>
                <a:gridCol w="2578240">
                  <a:extLst>
                    <a:ext uri="{9D8B030D-6E8A-4147-A177-3AD203B41FA5}">
                      <a16:colId xmlns:a16="http://schemas.microsoft.com/office/drawing/2014/main" val="737172074"/>
                    </a:ext>
                  </a:extLst>
                </a:gridCol>
                <a:gridCol w="3641910">
                  <a:extLst>
                    <a:ext uri="{9D8B030D-6E8A-4147-A177-3AD203B41FA5}">
                      <a16:colId xmlns:a16="http://schemas.microsoft.com/office/drawing/2014/main" val="3199804488"/>
                    </a:ext>
                  </a:extLst>
                </a:gridCol>
                <a:gridCol w="2370131">
                  <a:extLst>
                    <a:ext uri="{9D8B030D-6E8A-4147-A177-3AD203B41FA5}">
                      <a16:colId xmlns:a16="http://schemas.microsoft.com/office/drawing/2014/main" val="3782945003"/>
                    </a:ext>
                  </a:extLst>
                </a:gridCol>
                <a:gridCol w="855559">
                  <a:extLst>
                    <a:ext uri="{9D8B030D-6E8A-4147-A177-3AD203B41FA5}">
                      <a16:colId xmlns:a16="http://schemas.microsoft.com/office/drawing/2014/main" val="1190311804"/>
                    </a:ext>
                  </a:extLst>
                </a:gridCol>
              </a:tblGrid>
              <a:tr h="289357">
                <a:tc gridSpan="4">
                  <a:txBody>
                    <a:bodyPr/>
                    <a:lstStyle/>
                    <a:p>
                      <a:pPr algn="ctr" fontAlgn="b"/>
                      <a:r>
                        <a:rPr lang="zh-CN" sz="1600" u="none" strike="noStrike" dirty="0">
                          <a:effectLst/>
                        </a:rPr>
                        <a:t>陈晓</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65515038"/>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0107852"/>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664504"/>
                  </a:ext>
                </a:extLst>
              </a:tr>
              <a:tr h="339680">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完成软件结构说明文档</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良好</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857569"/>
                  </a:ext>
                </a:extLst>
              </a:tr>
              <a:tr h="327100">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6311226"/>
                  </a:ext>
                </a:extLst>
              </a:tr>
              <a:tr h="339680">
                <a:tc>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没有书写完毕</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-0.2</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805384"/>
                  </a:ext>
                </a:extLst>
              </a:tr>
              <a:tr h="33968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游戏逻辑与排行榜等模块的详细设计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857094"/>
                  </a:ext>
                </a:extLst>
              </a:tr>
              <a:tr h="32710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4640651"/>
                  </a:ext>
                </a:extLst>
              </a:tr>
              <a:tr h="1019039">
                <a:tc rowSpan="2">
                  <a:txBody>
                    <a:bodyPr/>
                    <a:lstStyle/>
                    <a:p>
                      <a:pPr algn="ctr" fontAlgn="ctr"/>
                      <a:r>
                        <a:rPr lang="zh-CN" sz="1600" u="none" strike="noStrike">
                          <a:effectLst/>
                        </a:rPr>
                        <a:t>第三阶段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软件测试计划书</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sz="1600" u="none" strike="noStrike" dirty="0">
                          <a:effectLst/>
                        </a:rPr>
                        <a:t>书写完毕，书写情况良好。考虑是上周遗留任务，不加分</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5865495"/>
                  </a:ext>
                </a:extLst>
              </a:tr>
              <a:tr h="616456">
                <a:tc vMerge="1">
                  <a:txBody>
                    <a:bodyPr/>
                    <a:lstStyle/>
                    <a:p>
                      <a:endParaRPr lang="zh-CN" altLang="en-US"/>
                    </a:p>
                  </a:txBody>
                  <a:tcPr/>
                </a:tc>
                <a:tc>
                  <a:txBody>
                    <a:bodyPr/>
                    <a:lstStyle/>
                    <a:p>
                      <a:pPr algn="ctr" fontAlgn="b"/>
                      <a:r>
                        <a:rPr lang="zh-CN" sz="1600" u="none" strike="noStrike" dirty="0">
                          <a:effectLst/>
                        </a:rPr>
                        <a:t>游戏逻辑与排行榜模块</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完成情况良好，考虑到任务难度偏多+0.1</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0467061"/>
                  </a:ext>
                </a:extLst>
              </a:tr>
              <a:tr h="33968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详细设计文档书写</a:t>
                      </a:r>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336520"/>
                  </a:ext>
                </a:extLst>
              </a:tr>
              <a:tr h="32710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68267"/>
                  </a:ext>
                </a:extLst>
              </a:tr>
              <a:tr h="339680">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8.8</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6470050"/>
                  </a:ext>
                </a:extLst>
              </a:tr>
            </a:tbl>
          </a:graphicData>
        </a:graphic>
      </p:graphicFrame>
    </p:spTree>
    <p:extLst>
      <p:ext uri="{BB962C8B-B14F-4D97-AF65-F5344CB8AC3E}">
        <p14:creationId xmlns:p14="http://schemas.microsoft.com/office/powerpoint/2010/main" val="139213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917085A5-EF4C-4C05-937B-006640155ADF}"/>
              </a:ext>
            </a:extLst>
          </p:cNvPr>
          <p:cNvGraphicFramePr>
            <a:graphicFrameLocks noGrp="1"/>
          </p:cNvGraphicFramePr>
          <p:nvPr>
            <p:extLst>
              <p:ext uri="{D42A27DB-BD31-4B8C-83A1-F6EECF244321}">
                <p14:modId xmlns:p14="http://schemas.microsoft.com/office/powerpoint/2010/main" val="774727321"/>
              </p:ext>
            </p:extLst>
          </p:nvPr>
        </p:nvGraphicFramePr>
        <p:xfrm>
          <a:off x="1987857" y="1056067"/>
          <a:ext cx="8896164" cy="5522284"/>
        </p:xfrm>
        <a:graphic>
          <a:graphicData uri="http://schemas.openxmlformats.org/drawingml/2006/table">
            <a:tbl>
              <a:tblPr>
                <a:tableStyleId>{5C22544A-7EE6-4342-B048-85BDC9FD1C3A}</a:tableStyleId>
              </a:tblPr>
              <a:tblGrid>
                <a:gridCol w="2428206">
                  <a:extLst>
                    <a:ext uri="{9D8B030D-6E8A-4147-A177-3AD203B41FA5}">
                      <a16:colId xmlns:a16="http://schemas.microsoft.com/office/drawing/2014/main" val="3019465366"/>
                    </a:ext>
                  </a:extLst>
                </a:gridCol>
                <a:gridCol w="3429978">
                  <a:extLst>
                    <a:ext uri="{9D8B030D-6E8A-4147-A177-3AD203B41FA5}">
                      <a16:colId xmlns:a16="http://schemas.microsoft.com/office/drawing/2014/main" val="852019279"/>
                    </a:ext>
                  </a:extLst>
                </a:gridCol>
                <a:gridCol w="2232208">
                  <a:extLst>
                    <a:ext uri="{9D8B030D-6E8A-4147-A177-3AD203B41FA5}">
                      <a16:colId xmlns:a16="http://schemas.microsoft.com/office/drawing/2014/main" val="1161318263"/>
                    </a:ext>
                  </a:extLst>
                </a:gridCol>
                <a:gridCol w="805772">
                  <a:extLst>
                    <a:ext uri="{9D8B030D-6E8A-4147-A177-3AD203B41FA5}">
                      <a16:colId xmlns:a16="http://schemas.microsoft.com/office/drawing/2014/main" val="1356043067"/>
                    </a:ext>
                  </a:extLst>
                </a:gridCol>
              </a:tblGrid>
              <a:tr h="291861">
                <a:tc gridSpan="4">
                  <a:txBody>
                    <a:bodyPr/>
                    <a:lstStyle/>
                    <a:p>
                      <a:pPr algn="ctr" fontAlgn="ctr"/>
                      <a:r>
                        <a:rPr lang="zh-CN" sz="1600" u="none" strike="noStrike" dirty="0">
                          <a:effectLst/>
                        </a:rPr>
                        <a:t>李以昕</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393736"/>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551093"/>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405194"/>
                  </a:ext>
                </a:extLst>
              </a:tr>
              <a:tr h="829822">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完成了用户手册的基础设计，没有完全填充下去</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0481232"/>
                  </a:ext>
                </a:extLst>
              </a:tr>
              <a:tr h="291861">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086011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154072"/>
                  </a:ext>
                </a:extLst>
              </a:tr>
              <a:tr h="1103578">
                <a:tc rowSpan="2">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写到28页，等界面原型完善后还可以继续写下去，完成情况良好</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189253"/>
                  </a:ext>
                </a:extLst>
              </a:tr>
              <a:tr h="556066">
                <a:tc vMerge="1">
                  <a:txBody>
                    <a:bodyPr/>
                    <a:lstStyle/>
                    <a:p>
                      <a:endParaRPr lang="zh-CN" altLang="en-US"/>
                    </a:p>
                  </a:txBody>
                  <a:tcPr/>
                </a:tc>
                <a:tc>
                  <a:txBody>
                    <a:bodyPr/>
                    <a:lstStyle/>
                    <a:p>
                      <a:pPr algn="ctr" fontAlgn="ctr"/>
                      <a:r>
                        <a:rPr lang="zh-CN" sz="1600" u="none" strike="noStrike" dirty="0">
                          <a:effectLst/>
                        </a:rPr>
                        <a:t>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08629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7771073"/>
                  </a:ext>
                </a:extLst>
              </a:tr>
              <a:tr h="621792">
                <a:tc>
                  <a:txBody>
                    <a:bodyPr/>
                    <a:lstStyle/>
                    <a:p>
                      <a:pPr algn="ctr" fontAlgn="ctr"/>
                      <a:r>
                        <a:rPr lang="zh-CN" sz="1600" u="none" strike="noStrike" dirty="0">
                          <a:effectLst/>
                        </a:rPr>
                        <a:t>第三阶段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情况良好，设计部分处理完善</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rPr>
                        <a:t>0.1</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842884"/>
                  </a:ext>
                </a:extLst>
              </a:tr>
              <a:tr h="291861">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06334"/>
                  </a:ext>
                </a:extLst>
              </a:tr>
              <a:tr h="291861">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8.9</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1899429"/>
                  </a:ext>
                </a:extLst>
              </a:tr>
            </a:tbl>
          </a:graphicData>
        </a:graphic>
      </p:graphicFrame>
    </p:spTree>
    <p:extLst>
      <p:ext uri="{BB962C8B-B14F-4D97-AF65-F5344CB8AC3E}">
        <p14:creationId xmlns:p14="http://schemas.microsoft.com/office/powerpoint/2010/main" val="1232912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p>
        </p:txBody>
      </p:sp>
      <p:grpSp>
        <p:nvGrpSpPr>
          <p:cNvPr id="9" name="组合 21"/>
          <p:cNvGrpSpPr/>
          <p:nvPr/>
        </p:nvGrpSpPr>
        <p:grpSpPr bwMode="auto">
          <a:xfrm>
            <a:off x="5501014"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p>
          <a:p>
            <a:pPr>
              <a:lnSpc>
                <a:spcPct val="200000"/>
              </a:lnSpc>
              <a:buNone/>
            </a:pPr>
            <a:r>
              <a:rPr lang="zh-CN" altLang="en-US" sz="2000" dirty="0">
                <a:latin typeface="隶书" panose="02010509060101010101" pitchFamily="49" charset="-122"/>
                <a:ea typeface="隶书" panose="02010509060101010101" pitchFamily="49" charset="-122"/>
              </a:rPr>
              <a:t> </a:t>
            </a: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stretch>
            <a:fillRect/>
          </a:stretch>
        </p:blipFill>
        <p:spPr>
          <a:xfrm>
            <a:off x="486016" y="1326098"/>
            <a:ext cx="5687476" cy="1671544"/>
          </a:xfrm>
          <a:prstGeom prst="rect">
            <a:avLst/>
          </a:prstGeom>
        </p:spPr>
      </p:pic>
      <p:pic>
        <p:nvPicPr>
          <p:cNvPr id="7" name="图片 6"/>
          <p:cNvPicPr>
            <a:picLocks noChangeAspect="1"/>
          </p:cNvPicPr>
          <p:nvPr/>
        </p:nvPicPr>
        <p:blipFill>
          <a:blip r:embed="rId3"/>
          <a:stretch>
            <a:fillRect/>
          </a:stretch>
        </p:blipFill>
        <p:spPr>
          <a:xfrm>
            <a:off x="465138" y="3118018"/>
            <a:ext cx="5609984" cy="1294956"/>
          </a:xfrm>
          <a:prstGeom prst="rect">
            <a:avLst/>
          </a:prstGeom>
        </p:spPr>
      </p:pic>
      <p:pic>
        <p:nvPicPr>
          <p:cNvPr id="8" name="图片 7"/>
          <p:cNvPicPr>
            <a:picLocks noChangeAspect="1"/>
          </p:cNvPicPr>
          <p:nvPr/>
        </p:nvPicPr>
        <p:blipFill>
          <a:blip r:embed="rId4"/>
          <a:stretch>
            <a:fillRect/>
          </a:stretch>
        </p:blipFill>
        <p:spPr>
          <a:xfrm>
            <a:off x="486016" y="4627075"/>
            <a:ext cx="5609984" cy="1432762"/>
          </a:xfrm>
          <a:prstGeom prst="rect">
            <a:avLst/>
          </a:prstGeom>
        </p:spPr>
      </p:pic>
      <p:pic>
        <p:nvPicPr>
          <p:cNvPr id="9" name="图片 8"/>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p:cNvPicPr>
            <a:picLocks noChangeAspect="1"/>
          </p:cNvPicPr>
          <p:nvPr/>
        </p:nvPicPr>
        <p:blipFill>
          <a:blip r:embed="rId7"/>
          <a:stretch>
            <a:fillRect/>
          </a:stretch>
        </p:blipFill>
        <p:spPr>
          <a:xfrm>
            <a:off x="6173492" y="4605146"/>
            <a:ext cx="5651740" cy="14766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2927</Words>
  <Application>Microsoft Office PowerPoint</Application>
  <PresentationFormat>宽屏</PresentationFormat>
  <Paragraphs>443</Paragraphs>
  <Slides>66</Slides>
  <Notes>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66</vt:i4>
      </vt:variant>
    </vt:vector>
  </HeadingPairs>
  <TitlesOfParts>
    <vt:vector size="81" baseType="lpstr">
      <vt:lpstr>PingFangSC</vt:lpstr>
      <vt:lpstr>等线</vt:lpstr>
      <vt:lpstr>等线 Light</vt:lpstr>
      <vt:lpstr>汉仪喵魂体W</vt:lpstr>
      <vt:lpstr>汉仪小麦体简</vt:lpstr>
      <vt:lpstr>华文楷体</vt:lpstr>
      <vt:lpstr>楷体_GB2312</vt:lpstr>
      <vt:lpstr>隶书</vt:lpstr>
      <vt:lpstr>宋体</vt:lpstr>
      <vt:lpstr>腾祥相思简</vt:lpstr>
      <vt:lpstr>微软雅黑</vt:lpstr>
      <vt:lpstr>Arial</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周 诚信</cp:lastModifiedBy>
  <cp:revision>79</cp:revision>
  <dcterms:created xsi:type="dcterms:W3CDTF">2017-06-26T09:27:00Z</dcterms:created>
  <dcterms:modified xsi:type="dcterms:W3CDTF">2020-12-10T04:27:35Z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